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78" r:id="rId10"/>
    <p:sldId id="280" r:id="rId11"/>
    <p:sldId id="279" r:id="rId12"/>
    <p:sldId id="281" r:id="rId13"/>
    <p:sldId id="28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3429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10287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7145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2057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24003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2743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19"/>
  </p:normalViewPr>
  <p:slideViewPr>
    <p:cSldViewPr snapToGrid="0">
      <p:cViewPr varScale="1">
        <p:scale>
          <a:sx n="74" d="100"/>
          <a:sy n="74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The box model was introduced in 1996 after margin, border and padding were added to more elements. Before HTML 4 and CSS, very few HTML elements supported both </a:t>
            </a:r>
            <a:r>
              <a:rPr lang="en-IE" dirty="0"/>
              <a:t>border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IE" dirty="0"/>
              <a:t>padding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, so the definition of the width and height of an element was not very contentious. However, it varied depending on the element.</a:t>
            </a:r>
          </a:p>
          <a:p>
            <a:endParaRPr lang="en-IE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After 1996, CSS adopted a definition of </a:t>
            </a:r>
            <a:r>
              <a:rPr lang="en-IE" b="1" i="0" dirty="0">
                <a:solidFill>
                  <a:srgbClr val="292929"/>
                </a:solidFill>
                <a:effectLst/>
                <a:latin typeface="source-serif-pro"/>
              </a:rPr>
              <a:t>width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 in relation to content, border, margin, and padding similar to a table cell. This has since become known as the </a:t>
            </a:r>
            <a:r>
              <a:rPr lang="en-IE" b="0" i="1" dirty="0">
                <a:solidFill>
                  <a:srgbClr val="292929"/>
                </a:solidFill>
                <a:effectLst/>
                <a:latin typeface="source-serif-pro"/>
              </a:rPr>
              <a:t>W3C box model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. Since the release of CSS3, it is now referred to as the </a:t>
            </a:r>
            <a:r>
              <a:rPr lang="en-IE" dirty="0"/>
              <a:t>content-box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. According to the CSS1 specification, released by W3C in 1996 and revised in 1999, when a width or height is explicitly specified for any block-level element, it should determine only the width or height of the </a:t>
            </a:r>
            <a:r>
              <a:rPr lang="en-IE" b="1" i="0" dirty="0">
                <a:solidFill>
                  <a:srgbClr val="292929"/>
                </a:solidFill>
                <a:effectLst/>
                <a:latin typeface="source-serif-pro"/>
              </a:rPr>
              <a:t>visible element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, with the padding, borders, and margins applied afterward.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2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The box model was introduced in 1996 after margin, border and padding were added to more elements. Before HTML 4 and CSS, very few HTML elements supported both </a:t>
            </a:r>
            <a:r>
              <a:rPr lang="en-IE" dirty="0"/>
              <a:t>border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IE" dirty="0"/>
              <a:t>padding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, so the definition of the width and height of an element was not very contentious. However, it varied depending on the element.</a:t>
            </a:r>
          </a:p>
          <a:p>
            <a:endParaRPr lang="en-IE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After 1996, CSS adopted a definition of </a:t>
            </a:r>
            <a:r>
              <a:rPr lang="en-IE" b="1" i="0" dirty="0">
                <a:solidFill>
                  <a:srgbClr val="292929"/>
                </a:solidFill>
                <a:effectLst/>
                <a:latin typeface="source-serif-pro"/>
              </a:rPr>
              <a:t>width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 in relation to content, border, margin, and padding similar to a table cell. This has since become known as the </a:t>
            </a:r>
            <a:r>
              <a:rPr lang="en-IE" b="0" i="1" dirty="0">
                <a:solidFill>
                  <a:srgbClr val="292929"/>
                </a:solidFill>
                <a:effectLst/>
                <a:latin typeface="source-serif-pro"/>
              </a:rPr>
              <a:t>W3C box model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. Since the release of CSS3, it is now referred to as the </a:t>
            </a:r>
            <a:r>
              <a:rPr lang="en-IE" dirty="0"/>
              <a:t>content-box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. According to the CSS1 specification, released by W3C in 1996 and revised in 1999, when a width or height is explicitly specified for any block-level element, it should determine only the width or height of the </a:t>
            </a:r>
            <a:r>
              <a:rPr lang="en-IE" b="1" i="0" dirty="0">
                <a:solidFill>
                  <a:srgbClr val="292929"/>
                </a:solidFill>
                <a:effectLst/>
                <a:latin typeface="source-serif-pro"/>
              </a:rPr>
              <a:t>visible element</a:t>
            </a:r>
            <a:r>
              <a:rPr lang="en-IE" b="0" i="0" dirty="0">
                <a:solidFill>
                  <a:srgbClr val="292929"/>
                </a:solidFill>
                <a:effectLst/>
                <a:latin typeface="source-serif-pro"/>
              </a:rPr>
              <a:t>, with the padding, borders, and margins applied afterward.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3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designed in code, no WYSYUG editor</a:t>
            </a:r>
          </a:p>
        </p:txBody>
      </p:sp>
    </p:spTree>
    <p:extLst>
      <p:ext uri="{BB962C8B-B14F-4D97-AF65-F5344CB8AC3E}">
        <p14:creationId xmlns:p14="http://schemas.microsoft.com/office/powerpoint/2010/main" val="32733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wit.ie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3958828" y="6679406"/>
            <a:ext cx="1646637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algn="l" defTabSz="821531">
              <a:defRPr sz="3600">
                <a:solidFill>
                  <a:srgbClr val="747474"/>
                </a:solidFill>
              </a:defRPr>
            </a:lvl2pPr>
            <a:lvl3pPr algn="l" defTabSz="821531">
              <a:defRPr sz="3600">
                <a:solidFill>
                  <a:srgbClr val="747474"/>
                </a:solidFill>
              </a:defRPr>
            </a:lvl3pPr>
            <a:lvl4pPr algn="l" defTabSz="821531">
              <a:defRPr sz="3600">
                <a:solidFill>
                  <a:srgbClr val="747474"/>
                </a:solidFill>
              </a:defRPr>
            </a:lvl4pPr>
            <a:lvl5pPr algn="l" defTabSz="821531"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>
            <a:off x="3958828" y="2768203"/>
            <a:ext cx="685809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half" idx="21"/>
          </p:nvPr>
        </p:nvSpPr>
        <p:spPr>
          <a:xfrm>
            <a:off x="12162141" y="-205383"/>
            <a:ext cx="9358313" cy="13927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Line"/>
          <p:cNvSpPr/>
          <p:nvPr/>
        </p:nvSpPr>
        <p:spPr>
          <a:xfrm flipH="1">
            <a:off x="12191999" y="2536031"/>
            <a:ext cx="1" cy="607218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Image"/>
          <p:cNvSpPr>
            <a:spLocks noGrp="1"/>
          </p:cNvSpPr>
          <p:nvPr>
            <p:ph type="pic" sz="quarter" idx="21"/>
          </p:nvPr>
        </p:nvSpPr>
        <p:spPr>
          <a:xfrm>
            <a:off x="11542746" y="2307295"/>
            <a:ext cx="9795566" cy="65417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Image"/>
          <p:cNvSpPr>
            <a:spLocks noGrp="1"/>
          </p:cNvSpPr>
          <p:nvPr>
            <p:ph type="pic" sz="quarter" idx="22"/>
          </p:nvPr>
        </p:nvSpPr>
        <p:spPr>
          <a:xfrm>
            <a:off x="3512344" y="2393156"/>
            <a:ext cx="9787776" cy="65365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H="1">
            <a:off x="9280921" y="2500312"/>
            <a:ext cx="1" cy="710803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sz="half" idx="21"/>
          </p:nvPr>
        </p:nvSpPr>
        <p:spPr>
          <a:xfrm>
            <a:off x="2465531" y="2316846"/>
            <a:ext cx="10341641" cy="75426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half" idx="22"/>
          </p:nvPr>
        </p:nvSpPr>
        <p:spPr>
          <a:xfrm>
            <a:off x="8381809" y="1514558"/>
            <a:ext cx="12674005" cy="84640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 flipH="1">
            <a:off x="12174139" y="714375"/>
            <a:ext cx="1" cy="11269309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idx="21"/>
          </p:nvPr>
        </p:nvSpPr>
        <p:spPr>
          <a:xfrm>
            <a:off x="1922859" y="716053"/>
            <a:ext cx="15524683" cy="113228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Image"/>
          <p:cNvSpPr>
            <a:spLocks noGrp="1"/>
          </p:cNvSpPr>
          <p:nvPr>
            <p:ph type="pic" sz="half" idx="22"/>
          </p:nvPr>
        </p:nvSpPr>
        <p:spPr>
          <a:xfrm>
            <a:off x="12351000" y="-330399"/>
            <a:ext cx="8436001" cy="12555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ne"/>
          <p:cNvSpPr/>
          <p:nvPr/>
        </p:nvSpPr>
        <p:spPr>
          <a:xfrm flipH="1">
            <a:off x="9298778" y="2500269"/>
            <a:ext cx="1" cy="712600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15067356" y="2500269"/>
            <a:ext cx="1" cy="712600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1" name="Image"/>
          <p:cNvSpPr>
            <a:spLocks noGrp="1"/>
          </p:cNvSpPr>
          <p:nvPr>
            <p:ph type="pic" sz="half" idx="21"/>
          </p:nvPr>
        </p:nvSpPr>
        <p:spPr>
          <a:xfrm>
            <a:off x="-1738312" y="2268140"/>
            <a:ext cx="11365586" cy="75902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Image"/>
          <p:cNvSpPr>
            <a:spLocks noGrp="1"/>
          </p:cNvSpPr>
          <p:nvPr>
            <p:ph type="pic" sz="half" idx="22"/>
          </p:nvPr>
        </p:nvSpPr>
        <p:spPr>
          <a:xfrm>
            <a:off x="12904640" y="-1455540"/>
            <a:ext cx="8436001" cy="12555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Image"/>
          <p:cNvSpPr>
            <a:spLocks noGrp="1"/>
          </p:cNvSpPr>
          <p:nvPr>
            <p:ph type="pic" sz="half" idx="23"/>
          </p:nvPr>
        </p:nvSpPr>
        <p:spPr>
          <a:xfrm>
            <a:off x="7549896" y="1777025"/>
            <a:ext cx="10977731" cy="80065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21"/>
          </p:nvPr>
        </p:nvSpPr>
        <p:spPr>
          <a:xfrm>
            <a:off x="3387328" y="430303"/>
            <a:ext cx="17609344" cy="12843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 flipH="1">
            <a:off x="12174137" y="732190"/>
            <a:ext cx="1" cy="11197916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>
            <a:off x="12174135" y="6295429"/>
            <a:ext cx="8429636" cy="12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half" idx="21"/>
          </p:nvPr>
        </p:nvSpPr>
        <p:spPr>
          <a:xfrm>
            <a:off x="3760640" y="-330399"/>
            <a:ext cx="8436001" cy="12555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Image"/>
          <p:cNvSpPr>
            <a:spLocks noGrp="1"/>
          </p:cNvSpPr>
          <p:nvPr>
            <p:ph type="pic" sz="quarter" idx="22"/>
          </p:nvPr>
        </p:nvSpPr>
        <p:spPr>
          <a:xfrm>
            <a:off x="12377337" y="607218"/>
            <a:ext cx="8322470" cy="55579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sz="quarter" idx="23"/>
          </p:nvPr>
        </p:nvSpPr>
        <p:spPr>
          <a:xfrm>
            <a:off x="11368980" y="5647693"/>
            <a:ext cx="9413381" cy="6286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H="1">
            <a:off x="15799591" y="732190"/>
            <a:ext cx="1" cy="11197916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15799589" y="4348757"/>
            <a:ext cx="4822062" cy="12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15799589" y="8259960"/>
            <a:ext cx="4822062" cy="12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Image"/>
          <p:cNvSpPr>
            <a:spLocks noGrp="1"/>
          </p:cNvSpPr>
          <p:nvPr>
            <p:ph type="pic" idx="21"/>
          </p:nvPr>
        </p:nvSpPr>
        <p:spPr>
          <a:xfrm>
            <a:off x="1922859" y="716053"/>
            <a:ext cx="15524683" cy="113228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8" name="Image"/>
          <p:cNvSpPr>
            <a:spLocks noGrp="1"/>
          </p:cNvSpPr>
          <p:nvPr>
            <p:ph type="pic" sz="quarter" idx="22"/>
          </p:nvPr>
        </p:nvSpPr>
        <p:spPr>
          <a:xfrm>
            <a:off x="15476311" y="4482703"/>
            <a:ext cx="5348512" cy="3571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Image"/>
          <p:cNvSpPr>
            <a:spLocks noGrp="1"/>
          </p:cNvSpPr>
          <p:nvPr>
            <p:ph type="pic" sz="quarter" idx="23"/>
          </p:nvPr>
        </p:nvSpPr>
        <p:spPr>
          <a:xfrm>
            <a:off x="15531706" y="8427669"/>
            <a:ext cx="5250657" cy="35065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Image"/>
          <p:cNvSpPr>
            <a:spLocks noGrp="1"/>
          </p:cNvSpPr>
          <p:nvPr>
            <p:ph type="pic" sz="quarter" idx="24"/>
          </p:nvPr>
        </p:nvSpPr>
        <p:spPr>
          <a:xfrm>
            <a:off x="15996046" y="-151805"/>
            <a:ext cx="4732736" cy="7043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2800">
                <a:solidFill>
                  <a:srgbClr val="868686"/>
                </a:solidFill>
              </a:defRPr>
            </a:lvl1pPr>
            <a:lvl2pPr algn="l" defTabSz="821531">
              <a:defRPr sz="2800">
                <a:solidFill>
                  <a:srgbClr val="868686"/>
                </a:solidFill>
              </a:defRPr>
            </a:lvl2pPr>
            <a:lvl3pPr algn="l" defTabSz="821531">
              <a:defRPr sz="2800">
                <a:solidFill>
                  <a:srgbClr val="868686"/>
                </a:solidFill>
              </a:defRPr>
            </a:lvl3pPr>
            <a:lvl4pPr algn="l" defTabSz="821531">
              <a:defRPr sz="2800">
                <a:solidFill>
                  <a:srgbClr val="868686"/>
                </a:solidFill>
              </a:defRPr>
            </a:lvl4pPr>
            <a:lvl5pPr algn="l" defTabSz="821531">
              <a:defRPr sz="28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/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/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/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/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65286" y="12930187"/>
            <a:ext cx="409780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601" y="12906468"/>
            <a:ext cx="395492" cy="401587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642937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"/>
          <p:cNvSpPr/>
          <p:nvPr/>
        </p:nvSpPr>
        <p:spPr>
          <a:xfrm flipV="1">
            <a:off x="4325283" y="6140820"/>
            <a:ext cx="15779156" cy="2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8" name="WIT_logo.png" descr="WI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su-logo.png" descr="esu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Produced…"/>
          <p:cNvSpPr txBox="1"/>
          <p:nvPr/>
        </p:nvSpPr>
        <p:spPr>
          <a:xfrm>
            <a:off x="3999392" y="6446440"/>
            <a:ext cx="376457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</a:p>
          <a:p>
            <a:pPr algn="r">
              <a:lnSpc>
                <a:spcPct val="80000"/>
              </a:lnSpc>
              <a:defRPr sz="66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8261015" y="9304734"/>
            <a:ext cx="6482955" cy="1928814"/>
            <a:chOff x="0" y="0"/>
            <a:chExt cx="6482953" cy="1928812"/>
          </a:xfrm>
        </p:grpSpPr>
        <p:sp>
          <p:nvSpPr>
            <p:cNvPr id="221" name="Department of Computing, Maths &amp; Physics…"/>
            <p:cNvSpPr txBox="1"/>
            <p:nvPr/>
          </p:nvSpPr>
          <p:spPr>
            <a:xfrm>
              <a:off x="0" y="0"/>
              <a:ext cx="6482954" cy="1033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Department of Computing, Maths &amp; Physics</a:t>
              </a:r>
            </a:p>
            <a:p>
              <a:pPr algn="l">
                <a:lnSpc>
                  <a:spcPct val="120000"/>
                </a:lnSpc>
                <a:defRPr sz="24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Waterford Institute of Technology</a:t>
              </a:r>
            </a:p>
          </p:txBody>
        </p:sp>
        <p:sp>
          <p:nvSpPr>
            <p:cNvPr id="222" name="http://www.wit.ie"/>
            <p:cNvSpPr txBox="1"/>
            <p:nvPr/>
          </p:nvSpPr>
          <p:spPr>
            <a:xfrm>
              <a:off x="0" y="1061307"/>
              <a:ext cx="1915203" cy="424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1800"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http://www.wit.ie</a:t>
              </a:r>
            </a:p>
          </p:txBody>
        </p:sp>
        <p:sp>
          <p:nvSpPr>
            <p:cNvPr id="223" name="http://elearning.wit.ie"/>
            <p:cNvSpPr txBox="1"/>
            <p:nvPr/>
          </p:nvSpPr>
          <p:spPr>
            <a:xfrm>
              <a:off x="0" y="1504289"/>
              <a:ext cx="2350301" cy="424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1800"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http://elearning.wit.ie</a:t>
              </a:r>
            </a:p>
          </p:txBody>
        </p:sp>
      </p:grpSp>
      <p:sp>
        <p:nvSpPr>
          <p:cNvPr id="225" name="Subtitle"/>
          <p:cNvSpPr txBox="1">
            <a:spLocks noGrp="1"/>
          </p:cNvSpPr>
          <p:nvPr>
            <p:ph type="body" sz="quarter" idx="21"/>
          </p:nvPr>
        </p:nvSpPr>
        <p:spPr>
          <a:xfrm>
            <a:off x="4307085" y="4875609"/>
            <a:ext cx="15787689" cy="767954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algn="l" defTabSz="821531">
              <a:defRPr sz="4200">
                <a:solidFill>
                  <a:srgbClr val="60606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l" defTabSz="821531">
              <a:defRPr sz="6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lnSpc>
                <a:spcPct val="120000"/>
              </a:lnSpc>
              <a:defRPr sz="2800"/>
            </a:lvl1pPr>
            <a:lvl2pPr algn="l" defTabSz="821531">
              <a:lnSpc>
                <a:spcPct val="120000"/>
              </a:lnSpc>
              <a:defRPr sz="2800"/>
            </a:lvl2pPr>
            <a:lvl3pPr algn="l" defTabSz="821531">
              <a:lnSpc>
                <a:spcPct val="120000"/>
              </a:lnSpc>
              <a:defRPr sz="2800"/>
            </a:lvl3pPr>
            <a:lvl4pPr algn="l" defTabSz="821531">
              <a:lnSpc>
                <a:spcPct val="120000"/>
              </a:lnSpc>
              <a:defRPr sz="2800"/>
            </a:lvl4pPr>
            <a:lvl5pPr algn="l" defTabSz="821531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36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/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/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/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/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07346" y="12813851"/>
            <a:ext cx="409779" cy="415876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5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" name="Text"/>
          <p:cNvSpPr txBox="1">
            <a:spLocks noGrp="1"/>
          </p:cNvSpPr>
          <p:nvPr>
            <p:ph type="body" sz="quarter" idx="21"/>
          </p:nvPr>
        </p:nvSpPr>
        <p:spPr>
          <a:xfrm>
            <a:off x="11459765" y="11947921"/>
            <a:ext cx="9161860" cy="53578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71437" tIns="71437" rIns="71437" bIns="71437" anchor="b">
            <a:spAutoFit/>
          </a:bodyPr>
          <a:lstStyle>
            <a:lvl1pPr algn="l" defTabSz="821531">
              <a:defRPr sz="2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5800">
                <a:latin typeface="+mn-lt"/>
                <a:ea typeface="+mn-ea"/>
                <a:cs typeface="+mn-cs"/>
                <a:sym typeface="Helvetica Neue Light"/>
              </a:defRPr>
            </a:pPr>
            <a:r>
              <a:rPr sz="2200">
                <a:latin typeface="Monaco"/>
                <a:ea typeface="Monaco"/>
                <a:cs typeface="Monaco"/>
                <a:sym typeface="Monaco"/>
              </a:rPr>
              <a:t>Text</a:t>
            </a:r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solidFill>
            <a:srgbClr val="FFFFFF"/>
          </a:solidFill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3268265"/>
            <a:ext cx="7340204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6700"/>
              </a:spcBef>
              <a:buSzPct val="100000"/>
              <a:buChar char="•"/>
              <a:defRPr sz="3600"/>
            </a:lvl1pPr>
            <a:lvl2pPr marL="813776" indent="-369276" algn="l" defTabSz="821531">
              <a:spcBef>
                <a:spcPts val="6700"/>
              </a:spcBef>
              <a:buSzPct val="100000"/>
              <a:buChar char="•"/>
              <a:defRPr sz="3600"/>
            </a:lvl2pPr>
            <a:lvl3pPr marL="1258276" indent="-369276" algn="l" defTabSz="821531">
              <a:spcBef>
                <a:spcPts val="6700"/>
              </a:spcBef>
              <a:buSzPct val="100000"/>
              <a:buChar char="•"/>
              <a:defRPr sz="3600"/>
            </a:lvl3pPr>
            <a:lvl4pPr marL="1702776" indent="-369276" algn="l" defTabSz="821531">
              <a:spcBef>
                <a:spcPts val="6700"/>
              </a:spcBef>
              <a:buSzPct val="100000"/>
              <a:buChar char="•"/>
              <a:defRPr sz="3600"/>
            </a:lvl4pPr>
            <a:lvl5pPr marL="2147276" indent="-369276" algn="l" defTabSz="821531">
              <a:spcBef>
                <a:spcPts val="6700"/>
              </a:spcBef>
              <a:buSzPct val="100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94126" y="12930187"/>
            <a:ext cx="409780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821531">
              <a:spcBef>
                <a:spcPts val="101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1pPr>
            <a:lvl2pPr marL="813776" indent="-369276" algn="l" defTabSz="821531">
              <a:spcBef>
                <a:spcPts val="101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2pPr>
            <a:lvl3pPr marL="1258276" indent="-369276" algn="l" defTabSz="821531">
              <a:spcBef>
                <a:spcPts val="101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3pPr>
            <a:lvl4pPr marL="1702776" indent="-369276" algn="l" defTabSz="821531">
              <a:spcBef>
                <a:spcPts val="101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4pPr>
            <a:lvl5pPr marL="2147276" indent="-369276" algn="l" defTabSz="821531">
              <a:spcBef>
                <a:spcPts val="10100"/>
              </a:spcBef>
              <a:buSzPct val="100000"/>
              <a:buChar char="•"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idx="21"/>
          </p:nvPr>
        </p:nvSpPr>
        <p:spPr>
          <a:xfrm>
            <a:off x="2905125" y="0"/>
            <a:ext cx="18430875" cy="1230861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r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3600">
                <a:solidFill>
                  <a:srgbClr val="A9A9A9"/>
                </a:solidFill>
              </a:defRPr>
            </a:lvl1pPr>
            <a:lvl2pPr algn="l" defTabSz="821531">
              <a:defRPr sz="3600">
                <a:solidFill>
                  <a:srgbClr val="A9A9A9"/>
                </a:solidFill>
              </a:defRPr>
            </a:lvl2pPr>
            <a:lvl3pPr algn="l" defTabSz="821531">
              <a:defRPr sz="3600">
                <a:solidFill>
                  <a:srgbClr val="A9A9A9"/>
                </a:solidFill>
              </a:defRPr>
            </a:lvl3pPr>
            <a:lvl4pPr algn="l" defTabSz="821531">
              <a:defRPr sz="3600">
                <a:solidFill>
                  <a:srgbClr val="A9A9A9"/>
                </a:solidFill>
              </a:defRPr>
            </a:lvl4pPr>
            <a:lvl5pPr algn="l" defTabSz="821531">
              <a:defRPr sz="360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3958828" y="6679406"/>
            <a:ext cx="6865485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21"/>
          </p:nvPr>
        </p:nvSpPr>
        <p:spPr>
          <a:xfrm>
            <a:off x="12162141" y="-205383"/>
            <a:ext cx="9358313" cy="13927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algn="l" defTabSz="821531">
              <a:defRPr sz="3600">
                <a:solidFill>
                  <a:srgbClr val="747474"/>
                </a:solidFill>
              </a:defRPr>
            </a:lvl2pPr>
            <a:lvl3pPr algn="l" defTabSz="821531">
              <a:defRPr sz="3600">
                <a:solidFill>
                  <a:srgbClr val="747474"/>
                </a:solidFill>
              </a:defRPr>
            </a:lvl3pPr>
            <a:lvl4pPr algn="l" defTabSz="821531">
              <a:defRPr sz="3600">
                <a:solidFill>
                  <a:srgbClr val="747474"/>
                </a:solidFill>
              </a:defRPr>
            </a:lvl4pPr>
            <a:lvl5pPr algn="l" defTabSz="821531"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762375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yleschaeffer.com/css-font-size-em-vs-px-vs-pt-vs-percen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css-font-siz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256" name="Screenshot 2021-02-04 at 06.43.59.png" descr="Screenshot 2021-02-04 at 06.43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65" y="429330"/>
            <a:ext cx="8430671" cy="1262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5E0A3-3D42-460E-0A4B-7EB77810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FF5C-7D33-BA6A-7F03-1F11D309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Relative vs Absolute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58A5E-BCB7-1833-124B-6988DC7E54E4}"/>
              </a:ext>
            </a:extLst>
          </p:cNvPr>
          <p:cNvSpPr txBox="1"/>
          <p:nvPr/>
        </p:nvSpPr>
        <p:spPr>
          <a:xfrm>
            <a:off x="7302260" y="3512660"/>
            <a:ext cx="977947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Relative dimensions are typically used in the realm of responsive designs…..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7FE6B-E689-D515-09C8-8B87BA4C1166}"/>
              </a:ext>
            </a:extLst>
          </p:cNvPr>
          <p:cNvSpPr txBox="1"/>
          <p:nvPr/>
        </p:nvSpPr>
        <p:spPr>
          <a:xfrm>
            <a:off x="6138413" y="5848710"/>
            <a:ext cx="12107174" cy="72327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dirty="0"/>
              <a:t>Responsive web design (RWD) or responsive design is an approach to web design that aims to make web pages render well on a variety of devices and window or screen sizes from minimum to maximum display size to ensure usability and satisfaction</a:t>
            </a:r>
          </a:p>
        </p:txBody>
      </p:sp>
    </p:spTree>
    <p:extLst>
      <p:ext uri="{BB962C8B-B14F-4D97-AF65-F5344CB8AC3E}">
        <p14:creationId xmlns:p14="http://schemas.microsoft.com/office/powerpoint/2010/main" val="6412321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26B4B-9360-71AA-8EA1-683D7717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71381" cy="6284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437BB-79A0-0957-F613-8261AB52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8" y="6284630"/>
            <a:ext cx="2718173" cy="733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35724-FFAA-5D22-335C-7E5F6D12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467" y="4374642"/>
            <a:ext cx="13915846" cy="9341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91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3397-F6B5-5A36-C574-BBBD4AED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Are % and </a:t>
            </a:r>
            <a:r>
              <a:rPr lang="en-IE" dirty="0" err="1"/>
              <a:t>em</a:t>
            </a:r>
            <a:r>
              <a:rPr lang="en-IE" dirty="0"/>
              <a:t> the same?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CE71B-7DEA-0E1B-E98A-2FBC641BD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9" y="3026726"/>
            <a:ext cx="13107861" cy="1717803"/>
          </a:xfrm>
        </p:spPr>
        <p:txBody>
          <a:bodyPr/>
          <a:lstStyle/>
          <a:p>
            <a:r>
              <a:rPr lang="en-IE" dirty="0"/>
              <a:t>A lot of the time % and </a:t>
            </a:r>
            <a:r>
              <a:rPr lang="en-IE" dirty="0" err="1"/>
              <a:t>em</a:t>
            </a:r>
            <a:r>
              <a:rPr lang="en-IE" dirty="0"/>
              <a:t> behave the same</a:t>
            </a:r>
          </a:p>
          <a:p>
            <a:endParaRPr lang="en-IE" dirty="0"/>
          </a:p>
        </p:txBody>
      </p:sp>
      <p:pic>
        <p:nvPicPr>
          <p:cNvPr id="3076" name="Picture 4" descr="Font-sizes as they increase from 100% to 120%.">
            <a:extLst>
              <a:ext uri="{FF2B5EF4-FFF2-40B4-BE49-F238E27FC236}">
                <a16:creationId xmlns:a16="http://schemas.microsoft.com/office/drawing/2014/main" id="{35CAE344-E659-BFAA-09A2-61403C87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10" y="2104845"/>
            <a:ext cx="10829745" cy="288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nt-size as the client changes the text size in their browser.">
            <a:extLst>
              <a:ext uri="{FF2B5EF4-FFF2-40B4-BE49-F238E27FC236}">
                <a16:creationId xmlns:a16="http://schemas.microsoft.com/office/drawing/2014/main" id="{352FBA4D-73C1-5D05-7FE1-A2D3CBFD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8" y="10361043"/>
            <a:ext cx="15001344" cy="25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BF926-0B76-94EC-2E25-DE4B3C3F5967}"/>
              </a:ext>
            </a:extLst>
          </p:cNvPr>
          <p:cNvSpPr txBox="1"/>
          <p:nvPr/>
        </p:nvSpPr>
        <p:spPr>
          <a:xfrm>
            <a:off x="3624554" y="4743144"/>
            <a:ext cx="17666899" cy="4576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When the client’s browser text size is set to “medium,” there is no difference between </a:t>
            </a:r>
            <a:r>
              <a:rPr kumimoji="0" lang="en-IE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ems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and percent.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When the setting is altered, however, the difference is quite large.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On the “Smallest” setting, </a:t>
            </a:r>
            <a:r>
              <a:rPr kumimoji="0" lang="en-IE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ems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are much smaller than percent, and when on the “Largest” setting, it’s quite the opposite, with </a:t>
            </a:r>
            <a:r>
              <a:rPr kumimoji="0" lang="en-IE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ems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displaying much larger than percent. While some could argue that the </a:t>
            </a:r>
            <a:r>
              <a:rPr kumimoji="0" lang="en-IE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em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units are scaling as they are truly intended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600" dirty="0"/>
              <a:t>I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 practical application, the </a:t>
            </a:r>
            <a:r>
              <a:rPr kumimoji="0" lang="en-IE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em</a:t>
            </a: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text scales too abruptly, with the smallest text becoming hardly legible on some client machines.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D17BD-DE1E-16A3-920F-B4FFB8F5D28F}"/>
              </a:ext>
            </a:extLst>
          </p:cNvPr>
          <p:cNvSpPr txBox="1"/>
          <p:nvPr/>
        </p:nvSpPr>
        <p:spPr>
          <a:xfrm>
            <a:off x="6097438" y="9346924"/>
            <a:ext cx="12189124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E" sz="2000" dirty="0">
                <a:hlinkClick r:id="rId4"/>
              </a:rPr>
              <a:t>https://kyleschaeffer.com/css-font-size-em-vs-px-vs-pt-vs-percent</a:t>
            </a:r>
            <a:r>
              <a:rPr lang="en-IE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2730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4CC112-7F9C-C631-D5F7-9C11C95A8D53}"/>
              </a:ext>
            </a:extLst>
          </p:cNvPr>
          <p:cNvSpPr txBox="1"/>
          <p:nvPr/>
        </p:nvSpPr>
        <p:spPr>
          <a:xfrm>
            <a:off x="8112358" y="5821179"/>
            <a:ext cx="8159284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Let confusion sink in……</a:t>
            </a:r>
          </a:p>
        </p:txBody>
      </p:sp>
    </p:spTree>
    <p:extLst>
      <p:ext uri="{BB962C8B-B14F-4D97-AF65-F5344CB8AC3E}">
        <p14:creationId xmlns:p14="http://schemas.microsoft.com/office/powerpoint/2010/main" val="35311077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SS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Box Model</a:t>
            </a:r>
          </a:p>
        </p:txBody>
      </p:sp>
      <p:sp>
        <p:nvSpPr>
          <p:cNvPr id="293" name="So far, your CSS has focussed on changing simple properties of elements, like size and color. For effective layout control, you have got to move on to the box model.…"/>
          <p:cNvSpPr txBox="1">
            <a:spLocks noGrp="1"/>
          </p:cNvSpPr>
          <p:nvPr>
            <p:ph type="body" sz="half" idx="1"/>
          </p:nvPr>
        </p:nvSpPr>
        <p:spPr>
          <a:xfrm>
            <a:off x="1147076" y="2911078"/>
            <a:ext cx="10759174" cy="1009054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 marL="369276" indent="-369276">
              <a:spcBef>
                <a:spcPts val="1200"/>
              </a:spcBef>
              <a:defRPr sz="4200"/>
            </a:pPr>
            <a:r>
              <a:t>So far, your CSS has focussed on changing simple properties of elements, like size and color. For effective layout control, you have got to move on to the box model. </a:t>
            </a:r>
          </a:p>
          <a:p>
            <a:pPr marL="369276" indent="-369276">
              <a:spcBef>
                <a:spcPts val="1200"/>
              </a:spcBef>
              <a:defRPr sz="4200"/>
            </a:pPr>
            <a:r>
              <a:t>The </a:t>
            </a:r>
            <a:r>
              <a:rPr b="1"/>
              <a:t>box model</a:t>
            </a:r>
            <a:r>
              <a:t> is how CSS sees elements. </a:t>
            </a:r>
          </a:p>
          <a:p>
            <a:pPr marL="369276" indent="-369276">
              <a:spcBef>
                <a:spcPts val="1200"/>
              </a:spcBef>
              <a:defRPr sz="4200"/>
            </a:pPr>
            <a:r>
              <a:t>CSS treats every single element as if it were represented by a box. </a:t>
            </a:r>
          </a:p>
          <a:p>
            <a:pPr marL="369276" indent="-369276">
              <a:spcBef>
                <a:spcPts val="1200"/>
              </a:spcBef>
              <a:defRPr sz="4200"/>
            </a:pPr>
            <a:r>
              <a:t>All elements are treated as boxes: paragraphs, headings, block quotes, lists, list items, and so on. Even inline elements like &lt;em&gt; and links are treated by CSS as boxes 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95" name="Boxes consist of:…"/>
          <p:cNvSpPr txBox="1"/>
          <p:nvPr/>
        </p:nvSpPr>
        <p:spPr>
          <a:xfrm>
            <a:off x="15218607" y="719508"/>
            <a:ext cx="5962855" cy="54353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369276" indent="-369276" algn="l">
              <a:spcBef>
                <a:spcPts val="42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Boxes consist of:</a:t>
            </a:r>
          </a:p>
          <a:p>
            <a:pPr marL="635976" lvl="1" indent="-369276" algn="l">
              <a:spcBef>
                <a:spcPts val="42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Content</a:t>
            </a:r>
          </a:p>
          <a:p>
            <a:pPr marL="635976" lvl="1" indent="-369276" algn="l">
              <a:spcBef>
                <a:spcPts val="42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Padding</a:t>
            </a:r>
          </a:p>
          <a:p>
            <a:pPr marL="635976" lvl="1" indent="-369276" algn="l">
              <a:spcBef>
                <a:spcPts val="42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Border</a:t>
            </a:r>
          </a:p>
          <a:p>
            <a:pPr marL="635976" lvl="1" indent="-369276" algn="l">
              <a:spcBef>
                <a:spcPts val="42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Margin </a:t>
            </a:r>
          </a:p>
        </p:txBody>
      </p:sp>
      <p:pic>
        <p:nvPicPr>
          <p:cNvPr id="296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745" y="6774563"/>
            <a:ext cx="8054579" cy="571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99" name="Screen shot 2010-10-11 at 13.58.24.png" descr="Screen shot 2010-10-11 at 13.58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91" y="278210"/>
            <a:ext cx="21702968" cy="1315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ontent Are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 Area</a:t>
            </a:r>
          </a:p>
        </p:txBody>
      </p:sp>
      <p:sp>
        <p:nvSpPr>
          <p:cNvPr id="302" name="Every element starts with some content, like text or an image, and this content is placed inside a box that is just big enough to contain it.…"/>
          <p:cNvSpPr txBox="1">
            <a:spLocks noGrp="1"/>
          </p:cNvSpPr>
          <p:nvPr>
            <p:ph type="body" sz="half" idx="1"/>
          </p:nvPr>
        </p:nvSpPr>
        <p:spPr>
          <a:xfrm>
            <a:off x="462745" y="3268265"/>
            <a:ext cx="8871755" cy="9233298"/>
          </a:xfrm>
          <a:prstGeom prst="rect">
            <a:avLst/>
          </a:prstGeom>
        </p:spPr>
        <p:txBody>
          <a:bodyPr/>
          <a:lstStyle/>
          <a:p>
            <a:pPr marL="369276" indent="-369276">
              <a:defRPr sz="4800"/>
            </a:pPr>
            <a:r>
              <a:t>Every element starts with some content, like text or an image, and this content is placed inside a box that is just big enough to contain it. </a:t>
            </a:r>
          </a:p>
          <a:p>
            <a:pPr marL="369276" indent="-369276">
              <a:defRPr sz="4800"/>
            </a:pPr>
            <a:r>
              <a:t>The content area has no whitespace between the content and the edge of the box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04" name="Screen shot 2010-10-11 at 14.05.38.png" descr="Screen shot 2010-10-11 at 14.05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177" y="1084438"/>
            <a:ext cx="14831056" cy="11256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adding"/>
          <p:cNvSpPr txBox="1">
            <a:spLocks noGrp="1"/>
          </p:cNvSpPr>
          <p:nvPr>
            <p:ph type="title"/>
          </p:nvPr>
        </p:nvSpPr>
        <p:spPr>
          <a:xfrm>
            <a:off x="3140076" y="464343"/>
            <a:ext cx="16680657" cy="1964532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08" name="Screen shot 2010-10-11 at 14.06.52.png" descr="Screen shot 2010-10-11 at 14.06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02" y="1462672"/>
            <a:ext cx="17443864" cy="1234303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Any box can have a layer of padding around the content area.…"/>
          <p:cNvSpPr txBox="1">
            <a:spLocks noGrp="1"/>
          </p:cNvSpPr>
          <p:nvPr>
            <p:ph type="body" sz="half" idx="1"/>
          </p:nvPr>
        </p:nvSpPr>
        <p:spPr>
          <a:xfrm>
            <a:off x="652157" y="3185524"/>
            <a:ext cx="11111218" cy="828019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69276" indent="-369276">
              <a:defRPr sz="4500"/>
            </a:pPr>
            <a:r>
              <a:t>Any box can have a layer of padding around the content area. </a:t>
            </a:r>
          </a:p>
          <a:p>
            <a:pPr marL="369276" indent="-369276">
              <a:defRPr sz="4500"/>
            </a:pPr>
            <a:r>
              <a:t>Padding is optional, so you don’t have to have it, but you can use padding to create visual whitespace between the content and the border of the box. </a:t>
            </a:r>
          </a:p>
          <a:p>
            <a:pPr marL="369276" indent="-369276">
              <a:defRPr sz="4500"/>
            </a:pPr>
            <a:r>
              <a:t>The padding is transparent and has no color or decoration of its own.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r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13" name="Screen shot 2010-10-11 at 14.09.41.png" descr="Screen shot 2010-10-11 at 14.09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81" y="246809"/>
            <a:ext cx="16319054" cy="107331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lements can have an optional border around them…"/>
          <p:cNvSpPr txBox="1">
            <a:spLocks noGrp="1"/>
          </p:cNvSpPr>
          <p:nvPr>
            <p:ph type="body" sz="half" idx="1"/>
          </p:nvPr>
        </p:nvSpPr>
        <p:spPr>
          <a:xfrm>
            <a:off x="618615" y="3035955"/>
            <a:ext cx="9740286" cy="976363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69276" indent="-369276">
              <a:defRPr sz="4800"/>
            </a:pPr>
            <a:r>
              <a:t>Elements can have an optional border around them</a:t>
            </a:r>
          </a:p>
          <a:p>
            <a:pPr marL="369276" indent="-369276">
              <a:defRPr sz="4800"/>
            </a:pPr>
            <a:r>
              <a:t>The border surrounds the padding and because it takes the form of a line around the content, borders provide visual separation between content and other elements on the same page</a:t>
            </a:r>
          </a:p>
          <a:p>
            <a:pPr marL="369276" indent="-369276">
              <a:defRPr sz="4800"/>
            </a:pPr>
            <a:r>
              <a:t>Borders can be various widths, colors and styles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argin"/>
          <p:cNvSpPr txBox="1">
            <a:spLocks noGrp="1"/>
          </p:cNvSpPr>
          <p:nvPr>
            <p:ph type="title"/>
          </p:nvPr>
        </p:nvSpPr>
        <p:spPr>
          <a:xfrm>
            <a:off x="3851671" y="-17860"/>
            <a:ext cx="16680658" cy="1214439"/>
          </a:xfrm>
          <a:prstGeom prst="rect">
            <a:avLst/>
          </a:prstGeom>
        </p:spPr>
        <p:txBody>
          <a:bodyPr/>
          <a:lstStyle/>
          <a:p>
            <a:r>
              <a:t>Margin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318" name="Screen shot 2010-10-11 at 14.33.05.png" descr="Screen shot 2010-10-11 at 14.33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82" y="-26790"/>
            <a:ext cx="15613923" cy="1329779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he margin is also optional and surrounds the border.…"/>
          <p:cNvSpPr txBox="1">
            <a:spLocks noGrp="1"/>
          </p:cNvSpPr>
          <p:nvPr>
            <p:ph type="body" sz="half" idx="1"/>
          </p:nvPr>
        </p:nvSpPr>
        <p:spPr>
          <a:xfrm>
            <a:off x="846965" y="1558792"/>
            <a:ext cx="10156310" cy="886882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69276" indent="-369276">
              <a:spcBef>
                <a:spcPts val="1200"/>
              </a:spcBef>
              <a:defRPr sz="4800"/>
            </a:pPr>
            <a:r>
              <a:t>The margin is also optional and surrounds the border. </a:t>
            </a:r>
          </a:p>
          <a:p>
            <a:pPr marL="369276" indent="-369276">
              <a:spcBef>
                <a:spcPts val="1200"/>
              </a:spcBef>
              <a:defRPr sz="4800"/>
            </a:pPr>
            <a:r>
              <a:t>The margin gives you a way to add space between your element  and other elements on the same page. </a:t>
            </a:r>
          </a:p>
          <a:p>
            <a:pPr marL="369276" indent="-369276">
              <a:spcBef>
                <a:spcPts val="1200"/>
              </a:spcBef>
              <a:defRPr sz="4800"/>
            </a:pPr>
            <a:r>
              <a:t>If two boxes are next to each other, the margins act as the space in between them. </a:t>
            </a:r>
          </a:p>
          <a:p>
            <a:pPr marL="369276" indent="-369276">
              <a:spcBef>
                <a:spcPts val="1200"/>
              </a:spcBef>
              <a:defRPr sz="4800"/>
            </a:pPr>
            <a:r>
              <a:t>Like padding, margins are transparent and have no color or decoration of their own.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59" name="Box Model…"/>
          <p:cNvSpPr txBox="1">
            <a:spLocks noGrp="1"/>
          </p:cNvSpPr>
          <p:nvPr>
            <p:ph type="body" idx="1"/>
          </p:nvPr>
        </p:nvSpPr>
        <p:spPr>
          <a:xfrm>
            <a:off x="3784345" y="3762699"/>
            <a:ext cx="16815310" cy="8635043"/>
          </a:xfrm>
          <a:prstGeom prst="rect">
            <a:avLst/>
          </a:prstGeom>
        </p:spPr>
        <p:txBody>
          <a:bodyPr/>
          <a:lstStyle/>
          <a:p>
            <a:pPr marL="369276" indent="-369276">
              <a:spcBef>
                <a:spcPts val="2100"/>
              </a:spcBef>
              <a:defRPr sz="5500"/>
            </a:pPr>
            <a:r>
              <a:t>Box Model</a:t>
            </a:r>
          </a:p>
          <a:p>
            <a:pPr lvl="1">
              <a:spcBef>
                <a:spcPts val="2100"/>
              </a:spcBef>
              <a:defRPr sz="5500"/>
            </a:pPr>
            <a:r>
              <a:t>Box Model: Content, Padding, Border &amp; Margin </a:t>
            </a:r>
          </a:p>
          <a:p>
            <a:pPr lvl="1">
              <a:spcBef>
                <a:spcPts val="2100"/>
              </a:spcBef>
              <a:defRPr sz="5500"/>
            </a:pPr>
            <a:r>
              <a:t>Background images</a:t>
            </a:r>
          </a:p>
          <a:p>
            <a:pPr lvl="1">
              <a:spcBef>
                <a:spcPts val="2100"/>
              </a:spcBef>
              <a:defRPr sz="5500"/>
            </a:pPr>
            <a:r>
              <a:t>Border Styles, Width, Colour</a:t>
            </a:r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Variations: Bo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Variations: Boxes</a:t>
            </a:r>
          </a:p>
        </p:txBody>
      </p:sp>
      <p:sp>
        <p:nvSpPr>
          <p:cNvPr id="322" name="The box model may look simple with just the content, some padding, a border, and margins.…"/>
          <p:cNvSpPr txBox="1">
            <a:spLocks noGrp="1"/>
          </p:cNvSpPr>
          <p:nvPr>
            <p:ph type="body" sz="half" idx="1"/>
          </p:nvPr>
        </p:nvSpPr>
        <p:spPr>
          <a:xfrm>
            <a:off x="481507" y="3268265"/>
            <a:ext cx="9620947" cy="9233298"/>
          </a:xfrm>
          <a:prstGeom prst="rect">
            <a:avLst/>
          </a:prstGeom>
        </p:spPr>
        <p:txBody>
          <a:bodyPr/>
          <a:lstStyle/>
          <a:p>
            <a:pPr marL="369276" indent="-369276">
              <a:defRPr sz="4900"/>
            </a:pPr>
            <a:r>
              <a:t>The box model may look simple with just the content, some padding, a border, and margins. </a:t>
            </a:r>
          </a:p>
          <a:p>
            <a:pPr marL="369276" indent="-369276">
              <a:defRPr sz="4900"/>
            </a:pPr>
            <a:r>
              <a:t>But when you combine these all together there are endless ways you can determine the layout of an element with its internal spacing (padding) and the spacing around it (margins). 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24" name="Screen shot 2010-10-11 at 14.38.12.png" descr="Screen shot 2010-10-11 at 14.38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40" y="235607"/>
            <a:ext cx="7715251" cy="1324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14192250" y="250031"/>
            <a:ext cx="2018110" cy="732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326" name="Rectangle"/>
          <p:cNvSpPr/>
          <p:nvPr/>
        </p:nvSpPr>
        <p:spPr>
          <a:xfrm>
            <a:off x="19764375" y="3232546"/>
            <a:ext cx="1375172" cy="10358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ations: Bord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Variations: Borders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330" name="Screen shot 2010-10-11 at 14.39.08.png" descr="Screen shot 2010-10-11 at 14.39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207" y="274029"/>
            <a:ext cx="7307037" cy="12787313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ectangle"/>
          <p:cNvSpPr/>
          <p:nvPr/>
        </p:nvSpPr>
        <p:spPr>
          <a:xfrm>
            <a:off x="14585156" y="250031"/>
            <a:ext cx="2321719" cy="732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332" name="Rectangle"/>
          <p:cNvSpPr/>
          <p:nvPr/>
        </p:nvSpPr>
        <p:spPr>
          <a:xfrm>
            <a:off x="10245328" y="1321593"/>
            <a:ext cx="2321719" cy="7322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Variations: Padding &amp; Margins"/>
          <p:cNvSpPr txBox="1">
            <a:spLocks noGrp="1"/>
          </p:cNvSpPr>
          <p:nvPr>
            <p:ph type="title"/>
          </p:nvPr>
        </p:nvSpPr>
        <p:spPr>
          <a:xfrm>
            <a:off x="3851671" y="142875"/>
            <a:ext cx="16680658" cy="1196579"/>
          </a:xfrm>
          <a:prstGeom prst="rect">
            <a:avLst/>
          </a:prstGeom>
        </p:spPr>
        <p:txBody>
          <a:bodyPr/>
          <a:lstStyle/>
          <a:p>
            <a:r>
              <a:t>Variations: Padding &amp; Margins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36" name="Screen shot 2010-10-11 at 14.41.44.png" descr="Screen shot 2010-10-11 at 14.4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9" y="1368530"/>
            <a:ext cx="14841142" cy="1203214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ectangle"/>
          <p:cNvSpPr/>
          <p:nvPr/>
        </p:nvSpPr>
        <p:spPr>
          <a:xfrm>
            <a:off x="5191125" y="1643062"/>
            <a:ext cx="12144375" cy="732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Variations: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Variations: Content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41" name="Screen shot 2010-10-11 at 14.42.52.png" descr="Screen shot 2010-10-11 at 14.42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86" y="2821686"/>
            <a:ext cx="22499655" cy="8517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44" name="Screen shot 2010-10-11 at 16.13.50.png" descr="Screen shot 2010-10-11 at 16.13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250031"/>
            <a:ext cx="12358688" cy="1321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47" name="Screen shot 2010-10-11 at 16.14.42.png" descr="Screen shot 2010-10-11 at 16.14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33" y="699468"/>
            <a:ext cx="10129679" cy="1231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creen shot 2010-10-11 at 16.23.43.png" descr="Screen shot 2010-10-11 at 16.23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103" y="823183"/>
            <a:ext cx="9879858" cy="12317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51" name="Screen shot 2010-10-11 at 16.15.29.png" descr="Screen shot 2010-10-11 at 16.15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40" y="1436080"/>
            <a:ext cx="20687520" cy="10843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54" name="Screenshot 2021-02-04 at 06.43.59.png" descr="Screenshot 2021-02-04 at 06.43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65" y="429330"/>
            <a:ext cx="8430671" cy="1262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14585156" y="250031"/>
            <a:ext cx="2321719" cy="732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264" name="Screenshot 2019-01-27 at 08.51.19.png" descr="Screenshot 2019-01-27 at 08.5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8" y="952129"/>
            <a:ext cx="11411723" cy="111405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5" name="Screenshot 2019-01-27 at 08.52.06.png" descr="Screenshot 2019-01-27 at 08.52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817" y="952129"/>
            <a:ext cx="11411722" cy="111405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6" name="Arrow"/>
          <p:cNvSpPr/>
          <p:nvPr/>
        </p:nvSpPr>
        <p:spPr>
          <a:xfrm>
            <a:off x="11671106" y="6685266"/>
            <a:ext cx="1035845" cy="1089423"/>
          </a:xfrm>
          <a:prstGeom prst="rightArrow">
            <a:avLst>
              <a:gd name="adj1" fmla="val 27963"/>
              <a:gd name="adj2" fmla="val 56510"/>
            </a:avLst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69" name="body {…"/>
          <p:cNvSpPr txBox="1"/>
          <p:nvPr/>
        </p:nvSpPr>
        <p:spPr>
          <a:xfrm>
            <a:off x="5431844" y="1052512"/>
            <a:ext cx="14756930" cy="116109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body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36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font-family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1480"/>
                </a:solidFill>
              </a:rPr>
              <a:t>Verdana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Helvetica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Arial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8001"/>
                </a:solidFill>
              </a:rPr>
              <a:t>sans-serif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small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line-height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1.6</a:t>
            </a:r>
            <a:r>
              <a:rPr>
                <a:solidFill>
                  <a:srgbClr val="018001"/>
                </a:solidFill>
              </a:rPr>
              <a:t>em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h1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t>h2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color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t>#007e7e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 b="1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border-bottom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>
                <a:solidFill>
                  <a:srgbClr val="0432FF"/>
                </a:solidFill>
              </a:rPr>
              <a:t>1</a:t>
            </a:r>
            <a:r>
              <a:t>px solid black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h1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36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150</a:t>
            </a:r>
            <a:r>
              <a:rPr b="0">
                <a:solidFill>
                  <a:srgbClr val="000000"/>
                </a:solidFill>
              </a:rPr>
              <a:t>%;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36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130</a:t>
            </a:r>
            <a:r>
              <a:rPr b="0">
                <a:solidFill>
                  <a:srgbClr val="000000"/>
                </a:solidFill>
              </a:rPr>
              <a:t>%;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36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3600" b="1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color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t>maroon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72" name="Arrow"/>
          <p:cNvSpPr/>
          <p:nvPr/>
        </p:nvSpPr>
        <p:spPr>
          <a:xfrm>
            <a:off x="11674078" y="6643687"/>
            <a:ext cx="1035844" cy="1089423"/>
          </a:xfrm>
          <a:prstGeom prst="rightArrow">
            <a:avLst>
              <a:gd name="adj1" fmla="val 27963"/>
              <a:gd name="adj2" fmla="val 56510"/>
            </a:avLst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273" name="Screenshot 2019-01-27 at 08.51.19.png" descr="Screenshot 2019-01-27 at 08.5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8" y="952129"/>
            <a:ext cx="11411723" cy="111405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74" name="Screenshot 2019-01-27 at 08.56.05.png" descr="Screenshot 2019-01-27 at 08.56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138" y="952129"/>
            <a:ext cx="11411723" cy="111405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5" name="body {…"/>
          <p:cNvSpPr txBox="1"/>
          <p:nvPr/>
        </p:nvSpPr>
        <p:spPr>
          <a:xfrm>
            <a:off x="8291898" y="7781387"/>
            <a:ext cx="7057362" cy="574357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body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17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font-family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1480"/>
                </a:solidFill>
              </a:rPr>
              <a:t>Verdana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Helvetica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Arial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8001"/>
                </a:solidFill>
              </a:rPr>
              <a:t>sans-serif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small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line-height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1.6</a:t>
            </a:r>
            <a:r>
              <a:rPr>
                <a:solidFill>
                  <a:srgbClr val="018001"/>
                </a:solidFill>
              </a:rPr>
              <a:t>em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h1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t>h2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color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t>#007e7e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 b="1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border-bottom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>
                <a:solidFill>
                  <a:srgbClr val="0432FF"/>
                </a:solidFill>
              </a:rPr>
              <a:t>1</a:t>
            </a:r>
            <a:r>
              <a:t>px solid black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h1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17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150</a:t>
            </a:r>
            <a:r>
              <a:rPr b="0">
                <a:solidFill>
                  <a:srgbClr val="000000"/>
                </a:solidFill>
              </a:rPr>
              <a:t>%;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1700" b="1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font-size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130</a:t>
            </a:r>
            <a:r>
              <a:rPr b="0">
                <a:solidFill>
                  <a:srgbClr val="000000"/>
                </a:solidFill>
              </a:rPr>
              <a:t>%;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642937">
              <a:defRPr sz="1700" b="1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 </a:t>
            </a:r>
            <a:r>
              <a:rPr b="0">
                <a:solidFill>
                  <a:srgbClr val="000000"/>
                </a:solidFill>
              </a:rPr>
              <a:t>{</a:t>
            </a:r>
          </a:p>
          <a:p>
            <a:pPr algn="l" defTabSz="642937">
              <a:defRPr sz="1700" b="1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432FF"/>
                </a:solidFill>
              </a:rPr>
              <a:t>color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t>maroon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0-10-11 at 13.50.54.png" descr="Screen shot 2010-10-11 at 13.50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00" y="3500437"/>
            <a:ext cx="17945615" cy="3303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line-h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line-height</a:t>
            </a:r>
          </a:p>
        </p:txBody>
      </p:sp>
      <p:sp>
        <p:nvSpPr>
          <p:cNvPr id="279" name="Increasing the line height of your text can improve readability. It also gives you another way to provide contrast between different parts of your page."/>
          <p:cNvSpPr txBox="1">
            <a:spLocks noGrp="1"/>
          </p:cNvSpPr>
          <p:nvPr>
            <p:ph type="body" sz="quarter" idx="1"/>
          </p:nvPr>
        </p:nvSpPr>
        <p:spPr>
          <a:xfrm>
            <a:off x="3851671" y="2625328"/>
            <a:ext cx="16680658" cy="2661047"/>
          </a:xfrm>
          <a:prstGeom prst="rect">
            <a:avLst/>
          </a:prstGeom>
        </p:spPr>
        <p:txBody>
          <a:bodyPr/>
          <a:lstStyle/>
          <a:p>
            <a:r>
              <a:t>Increasing the line height of your text can improve readability. It also gives you another way to provide contrast between different parts of your page. 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81" name="Fonts can be measured in absolute for relative terms:…"/>
          <p:cNvSpPr txBox="1"/>
          <p:nvPr/>
        </p:nvSpPr>
        <p:spPr>
          <a:xfrm>
            <a:off x="5548312" y="6161483"/>
            <a:ext cx="12739688" cy="6502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369276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Fonts can be measured in absolute for relative terms:</a:t>
            </a:r>
          </a:p>
          <a:p>
            <a:pPr marL="369276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Absolute:</a:t>
            </a:r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px</a:t>
            </a:r>
            <a:r>
              <a:rPr dirty="0"/>
              <a:t> - Pixels, absolute, screen oriented</a:t>
            </a:r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pt</a:t>
            </a:r>
            <a:r>
              <a:rPr dirty="0"/>
              <a:t> - Points, absolute, print oriented</a:t>
            </a:r>
          </a:p>
          <a:p>
            <a:pPr marL="369276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Relative</a:t>
            </a:r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em</a:t>
            </a:r>
            <a:r>
              <a:rPr dirty="0"/>
              <a:t> </a:t>
            </a:r>
            <a:r>
              <a:rPr lang="en-IE" dirty="0"/>
              <a:t>–</a:t>
            </a:r>
            <a:r>
              <a:rPr dirty="0"/>
              <a:t> </a:t>
            </a:r>
            <a:r>
              <a:rPr lang="en-IE" dirty="0"/>
              <a:t>1em = the size of the elements “current” font </a:t>
            </a:r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lang="en-IE" dirty="0"/>
              <a:t>rem – 1 rem = the size of the </a:t>
            </a:r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lang="en-IE" dirty="0" err="1"/>
              <a:t>vw</a:t>
            </a:r>
            <a:r>
              <a:rPr lang="en-IE" dirty="0"/>
              <a:t> -  100 </a:t>
            </a:r>
            <a:r>
              <a:rPr lang="en-IE" dirty="0" err="1"/>
              <a:t>vw</a:t>
            </a:r>
            <a:r>
              <a:rPr lang="en-IE" dirty="0"/>
              <a:t> = the full width of the viewport</a:t>
            </a:r>
            <a:endParaRPr dirty="0"/>
          </a:p>
          <a:p>
            <a:pPr marL="635976" lvl="1" indent="-369276" algn="l">
              <a:spcBef>
                <a:spcPts val="1500"/>
              </a:spcBef>
              <a:buSzPct val="100000"/>
              <a:buChar char="•"/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% - 100% = </a:t>
            </a:r>
            <a:r>
              <a:rPr lang="en-IE" dirty="0"/>
              <a:t>the size of the elements “current” font </a:t>
            </a:r>
            <a:endParaRPr dirty="0"/>
          </a:p>
        </p:txBody>
      </p:sp>
      <p:sp>
        <p:nvSpPr>
          <p:cNvPr id="282" name="https://css-tricks.com/css-font-size/"/>
          <p:cNvSpPr txBox="1"/>
          <p:nvPr/>
        </p:nvSpPr>
        <p:spPr>
          <a:xfrm>
            <a:off x="5410357" y="12456426"/>
            <a:ext cx="11988858" cy="1036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>
                <a:hlinkClick r:id="rId3"/>
              </a:rPr>
              <a:t>https://css-tricks.com/css-font-size/</a:t>
            </a:r>
            <a:r>
              <a:rPr lang="en-IE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87" name="Screen shot 2010-10-11 at 13.52.33.png" descr="Screen shot 2010-10-11 at 13.52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0" y="142875"/>
            <a:ext cx="8465345" cy="133948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8" name="Screen shot 2010-10-11 at 13.48.59.png" descr="Screen shot 2010-10-11 at 13.48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057" y="107156"/>
            <a:ext cx="8546273" cy="134838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9" name="Arrow"/>
          <p:cNvSpPr/>
          <p:nvPr/>
        </p:nvSpPr>
        <p:spPr>
          <a:xfrm>
            <a:off x="11834812" y="6840140"/>
            <a:ext cx="892970" cy="910829"/>
          </a:xfrm>
          <a:prstGeom prst="rightArrow">
            <a:avLst>
              <a:gd name="adj1" fmla="val 24537"/>
              <a:gd name="adj2" fmla="val 49551"/>
            </a:avLst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290" name="Screen shot 2010-10-11 at 13.50.54.png" descr="Screen shot 2010-10-11 at 13.50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36" y="11049217"/>
            <a:ext cx="14290642" cy="26310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AEE0-1ADB-0501-DED8-190AF42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Relative vs Absolute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A8FBD-4B88-71D2-E4AF-149907306CCB}"/>
              </a:ext>
            </a:extLst>
          </p:cNvPr>
          <p:cNvSpPr txBox="1"/>
          <p:nvPr/>
        </p:nvSpPr>
        <p:spPr>
          <a:xfrm>
            <a:off x="642643" y="4015876"/>
            <a:ext cx="9779479" cy="5684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Relative Dimensions</a:t>
            </a:r>
          </a:p>
          <a:p>
            <a:pPr marL="571500" marR="0" indent="-5715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571500" lvl="3" indent="-571500" algn="l">
              <a:buFont typeface="Arial" panose="020B0604020202020204" pitchFamily="34" charset="0"/>
              <a:buChar char="•"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Use relative units when you want your design to be flexible and adapt to different screen sizes.</a:t>
            </a:r>
          </a:p>
          <a:p>
            <a:pPr marL="571500" lvl="3" indent="-571500" algn="l">
              <a:buFont typeface="Arial" panose="020B0604020202020204" pitchFamily="34" charset="0"/>
              <a:buChar char="•"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Ideal for responsive layouts where elements should scale proportionally.</a:t>
            </a:r>
          </a:p>
          <a:p>
            <a:pPr marL="571500" lvl="3" indent="-571500" algn="l">
              <a:buFont typeface="Arial" panose="020B0604020202020204" pitchFamily="34" charset="0"/>
              <a:buChar char="•"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Helpful for accessibility, allowing text and other elements to scale based on user preferences.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0E6CF-0213-CF7F-7882-DAC729A33F76}"/>
              </a:ext>
            </a:extLst>
          </p:cNvPr>
          <p:cNvSpPr txBox="1"/>
          <p:nvPr/>
        </p:nvSpPr>
        <p:spPr>
          <a:xfrm>
            <a:off x="13961878" y="4292874"/>
            <a:ext cx="9779479" cy="5130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Absolute Dimensions:</a:t>
            </a:r>
          </a:p>
          <a:p>
            <a:pPr marL="571500" marR="0" indent="-5715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571500" marR="0" indent="-5715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Use absolute units when you need precise control over the size of an element.</a:t>
            </a:r>
          </a:p>
          <a:p>
            <a:pPr marL="571500" marR="0" indent="-5715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Suitable for elements with fixed sizes, such as images or containers with specific layout requirements.</a:t>
            </a:r>
          </a:p>
          <a:p>
            <a:pPr marL="571500" marR="0" indent="-5715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Useful for print stylesheets where physical dimensions may be more relevant.</a:t>
            </a:r>
          </a:p>
        </p:txBody>
      </p:sp>
    </p:spTree>
    <p:extLst>
      <p:ext uri="{BB962C8B-B14F-4D97-AF65-F5344CB8AC3E}">
        <p14:creationId xmlns:p14="http://schemas.microsoft.com/office/powerpoint/2010/main" val="26701762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6D61-C365-7312-31A9-F68EF39E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9F03-D992-490D-F7CF-9DE4523E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Relative vs Absolute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CF109-4669-3EEC-A573-DD86C6A0B388}"/>
              </a:ext>
            </a:extLst>
          </p:cNvPr>
          <p:cNvSpPr txBox="1"/>
          <p:nvPr/>
        </p:nvSpPr>
        <p:spPr>
          <a:xfrm>
            <a:off x="7302260" y="3019981"/>
            <a:ext cx="9779479" cy="2914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Typically, a combination of both relative and absolute is used and really does depend on the content that is to be displayed.  </a:t>
            </a: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IE" sz="3600" dirty="0"/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There is rarely a very simple answer.</a:t>
            </a:r>
          </a:p>
        </p:txBody>
      </p:sp>
      <p:pic>
        <p:nvPicPr>
          <p:cNvPr id="1026" name="Picture 2" descr="Buy 10 oz Silver Bullets .50 Caliber BMG | Silver Gold Bull Ireland">
            <a:extLst>
              <a:ext uri="{FF2B5EF4-FFF2-40B4-BE49-F238E27FC236}">
                <a16:creationId xmlns:a16="http://schemas.microsoft.com/office/drawing/2014/main" id="{41E1A1FE-614A-D038-0B14-86010A18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897" y="9215453"/>
            <a:ext cx="4036204" cy="40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892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1350</Words>
  <Application>Microsoft Macintosh PowerPoint</Application>
  <PresentationFormat>Custom</PresentationFormat>
  <Paragraphs>147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Gill Sans</vt:lpstr>
      <vt:lpstr>Helvetica Neue</vt:lpstr>
      <vt:lpstr>Helvetica Neue Light</vt:lpstr>
      <vt:lpstr>Lucida Grande</vt:lpstr>
      <vt:lpstr>Monaco</vt:lpstr>
      <vt:lpstr>source-serif-pro</vt:lpstr>
      <vt:lpstr>ModernPortfolio</vt:lpstr>
      <vt:lpstr>PowerPoint Presentation</vt:lpstr>
      <vt:lpstr>Agenda</vt:lpstr>
      <vt:lpstr>PowerPoint Presentation</vt:lpstr>
      <vt:lpstr>PowerPoint Presentation</vt:lpstr>
      <vt:lpstr>PowerPoint Presentation</vt:lpstr>
      <vt:lpstr>line-height</vt:lpstr>
      <vt:lpstr>PowerPoint Presentation</vt:lpstr>
      <vt:lpstr>Relative vs Absolute</vt:lpstr>
      <vt:lpstr>Relative vs Absolute</vt:lpstr>
      <vt:lpstr>Relative vs Absolute</vt:lpstr>
      <vt:lpstr>PowerPoint Presentation</vt:lpstr>
      <vt:lpstr>Are % and em the same?</vt:lpstr>
      <vt:lpstr>PowerPoint Presentation</vt:lpstr>
      <vt:lpstr>CSS Box Model</vt:lpstr>
      <vt:lpstr>PowerPoint Presentation</vt:lpstr>
      <vt:lpstr>Content Area</vt:lpstr>
      <vt:lpstr>Padding</vt:lpstr>
      <vt:lpstr>Border</vt:lpstr>
      <vt:lpstr>Margin</vt:lpstr>
      <vt:lpstr>Variations: Boxes</vt:lpstr>
      <vt:lpstr>Variations: Borders</vt:lpstr>
      <vt:lpstr>Variations: Padding &amp; Margins</vt:lpstr>
      <vt:lpstr>Variations: Content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Rellis</cp:lastModifiedBy>
  <cp:revision>4</cp:revision>
  <dcterms:modified xsi:type="dcterms:W3CDTF">2024-02-01T11:50:11Z</dcterms:modified>
</cp:coreProperties>
</file>